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70" d="100"/>
          <a:sy n="70" d="100"/>
        </p:scale>
        <p:origin x="1728" y="60"/>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10/1/2024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panose="020B0604020202020204" pitchFamily="34" charset="0"/>
                <a:cs typeface="Helvetica" panose="020B0604020202020204" pitchFamily="34" charset="0"/>
              </a:rPr>
              <a:t>A Light and Airy Beautifully Presented Two Bedroom Purpose Built Top Floor Apartment Situated In A Highly Sought After Location</a:t>
            </a:r>
            <a:endParaRPr lang="en-GB" sz="1250" b="1" dirty="0">
              <a:solidFill>
                <a:srgbClr val="0070C0"/>
              </a:solidFill>
              <a:latin typeface="Helvetica" panose="020B0604020202020204" pitchFamily="34" charset="0"/>
              <a:cs typeface="Helvetica" panose="020B0604020202020204" pitchFamily="34"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 Beautifully Presented Two Bedroom Purpose Built Top Floor Apartment • Lift And Stairs To All Floors • Quality Kitchen/Breakfast Room With Range Of Built In Appliances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Lounge/Dining Room • Two Double Bedrooms • </a:t>
            </a:r>
            <a:endParaRPr lang="en-GB" sz="1200" dirty="0">
              <a:effectLst/>
              <a:latin typeface="Times New Roman" panose="02020603050405020304" pitchFamily="18" charset="0"/>
              <a:ea typeface="Times New Roman" panose="02020603050405020304" pitchFamily="18" charset="0"/>
            </a:endParaRP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Quality Bathroom/WC With Bath And Shower Cubicle • Separate Cloakroom/WC • Gas Central Heating &amp; Double Glazed Windows • Attractive Communal Gardens •</a:t>
            </a:r>
          </a:p>
          <a:p>
            <a:pPr algn="ctr">
              <a:lnSpc>
                <a:spcPct val="127000"/>
              </a:lnSpc>
            </a:pPr>
            <a:r>
              <a:rPr lang="en-GB" sz="1200" dirty="0">
                <a:solidFill>
                  <a:srgbClr val="000000"/>
                </a:solidFill>
                <a:effectLst/>
                <a:latin typeface="Helvetica" panose="020B0604020202020204" pitchFamily="34" charset="0"/>
                <a:ea typeface="Times New Roman" panose="02020603050405020304" pitchFamily="18" charset="0"/>
                <a:cs typeface="HelveticaNeueLT-Roman"/>
              </a:rPr>
              <a:t> Allocated Parking Space •</a:t>
            </a:r>
            <a:endParaRPr lang="en-GB" sz="120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PRICE</a:t>
            </a:r>
            <a:r>
              <a:rPr lang="en-GB" sz="1200" dirty="0">
                <a:solidFill>
                  <a:srgbClr val="0048FF"/>
                </a:solidFill>
                <a:effectLst/>
                <a:latin typeface="HelveticaNeueLT-Roman"/>
                <a:ea typeface="Times New Roman" panose="02020603050405020304" pitchFamily="18" charset="0"/>
                <a:cs typeface="HelveticaNeueLT-Roman"/>
              </a:rPr>
              <a:t> </a:t>
            </a:r>
            <a:r>
              <a:rPr lang="en-GB" sz="1900">
                <a:solidFill>
                  <a:srgbClr val="000000"/>
                </a:solidFill>
                <a:effectLst/>
                <a:latin typeface="HelveticaNeueLT-Roman"/>
                <a:ea typeface="Times New Roman" panose="02020603050405020304" pitchFamily="18" charset="0"/>
                <a:cs typeface="HelveticaNeueLT-Roman"/>
              </a:rPr>
              <a:t>£</a:t>
            </a:r>
            <a:r>
              <a:rPr lang="en-GB" sz="1900">
                <a:solidFill>
                  <a:srgbClr val="000000"/>
                </a:solidFill>
                <a:latin typeface="HelveticaNeueLT-Roman"/>
                <a:ea typeface="Times New Roman" panose="02020603050405020304" pitchFamily="18" charset="0"/>
                <a:cs typeface="HelveticaNeueLT-Roman"/>
              </a:rPr>
              <a:t>27</a:t>
            </a:r>
            <a:r>
              <a:rPr lang="en-GB" sz="1900">
                <a:solidFill>
                  <a:srgbClr val="000000"/>
                </a:solidFill>
                <a:effectLst/>
                <a:latin typeface="HelveticaNeueLT-Roman"/>
                <a:ea typeface="Times New Roman" panose="02020603050405020304" pitchFamily="18" charset="0"/>
                <a:cs typeface="HelveticaNeueLT-Roman"/>
              </a:rPr>
              <a:t>0</a:t>
            </a:r>
            <a:r>
              <a:rPr lang="en-GB" sz="1900">
                <a:solidFill>
                  <a:srgbClr val="000000"/>
                </a:solidFill>
                <a:latin typeface="HelveticaNeueLT-Roman"/>
                <a:ea typeface="Times New Roman" panose="02020603050405020304" pitchFamily="18" charset="0"/>
                <a:cs typeface="HelveticaNeueLT-Roman"/>
              </a:rPr>
              <a:t>,000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Leasehold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sz="1800" dirty="0">
                <a:solidFill>
                  <a:srgbClr val="FFFFFF"/>
                </a:solidFill>
                <a:effectLst/>
                <a:latin typeface="HelveticaNeueLT-Medium"/>
                <a:ea typeface="Times New Roman" panose="02020603050405020304" pitchFamily="18" charset="0"/>
              </a:rPr>
              <a:t>Flat 12 The Firs, 7 </a:t>
            </a:r>
            <a:r>
              <a:rPr lang="en-GB" sz="1800" dirty="0" err="1">
                <a:solidFill>
                  <a:srgbClr val="FFFFFF"/>
                </a:solidFill>
                <a:effectLst/>
                <a:latin typeface="HelveticaNeueLT-Medium"/>
                <a:ea typeface="Times New Roman" panose="02020603050405020304" pitchFamily="18" charset="0"/>
              </a:rPr>
              <a:t>Sarlsdown</a:t>
            </a:r>
            <a:r>
              <a:rPr lang="en-GB" sz="1800" dirty="0">
                <a:solidFill>
                  <a:srgbClr val="FFFFFF"/>
                </a:solidFill>
                <a:effectLst/>
                <a:latin typeface="HelveticaNeueLT-Medium"/>
                <a:ea typeface="Times New Roman" panose="02020603050405020304" pitchFamily="18" charset="0"/>
              </a:rPr>
              <a:t> Road, Exmouth, EX8 2HY</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2" name="Picture 2">
            <a:extLst>
              <a:ext uri="{FF2B5EF4-FFF2-40B4-BE49-F238E27FC236}">
                <a16:creationId xmlns:a16="http://schemas.microsoft.com/office/drawing/2014/main" id="{A73D023D-D240-0D94-1EB4-BAC9CAB0AD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6249" y="2583960"/>
            <a:ext cx="6349851" cy="451443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D64D91B3-A1D3-62CB-586C-12C7023BF6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3912" y="543669"/>
            <a:ext cx="3111435" cy="245162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a:extLst>
              <a:ext uri="{FF2B5EF4-FFF2-40B4-BE49-F238E27FC236}">
                <a16:creationId xmlns:a16="http://schemas.microsoft.com/office/drawing/2014/main" id="{C260EFEE-364B-B456-54E5-27394C332AA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2074" y="548149"/>
            <a:ext cx="3144621" cy="244714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a:extLst>
              <a:ext uri="{FF2B5EF4-FFF2-40B4-BE49-F238E27FC236}">
                <a16:creationId xmlns:a16="http://schemas.microsoft.com/office/drawing/2014/main" id="{8897D3C8-8E32-2B90-2695-201315E6DCD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3912" y="3095566"/>
            <a:ext cx="3111435" cy="218173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a:extLst>
              <a:ext uri="{FF2B5EF4-FFF2-40B4-BE49-F238E27FC236}">
                <a16:creationId xmlns:a16="http://schemas.microsoft.com/office/drawing/2014/main" id="{4831BE69-44B4-EA86-D08E-004366C5F0E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77070" y="3095566"/>
            <a:ext cx="3159624" cy="218173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a:extLst>
              <a:ext uri="{FF2B5EF4-FFF2-40B4-BE49-F238E27FC236}">
                <a16:creationId xmlns:a16="http://schemas.microsoft.com/office/drawing/2014/main" id="{A101C042-CF9D-6236-BCB6-BA1B340B9F9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3912" y="5383354"/>
            <a:ext cx="3111435" cy="231316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a:extLst>
              <a:ext uri="{FF2B5EF4-FFF2-40B4-BE49-F238E27FC236}">
                <a16:creationId xmlns:a16="http://schemas.microsoft.com/office/drawing/2014/main" id="{2E5355EE-5A8C-580E-0F43-BA939170DD4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77071" y="5377575"/>
            <a:ext cx="3159624" cy="231316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D4C825CE-6E49-20AD-CB2E-BB2AB989DE7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44088" y="7766453"/>
            <a:ext cx="2364366" cy="1773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8582010"/>
          </a:xfrm>
          <a:prstGeom prst="rect">
            <a:avLst/>
          </a:prstGeom>
          <a:noFill/>
        </p:spPr>
        <p:txBody>
          <a:bodyPr wrap="square" rtlCol="0">
            <a:spAutoFit/>
          </a:bodyPr>
          <a:lstStyle/>
          <a:p>
            <a:pPr algn="ctr"/>
            <a:r>
              <a:rPr lang="en-GB" sz="1400" b="1" dirty="0">
                <a:solidFill>
                  <a:srgbClr val="333333"/>
                </a:solidFill>
                <a:latin typeface="Helvetica" panose="020B0604020202020204" pitchFamily="34" charset="0"/>
                <a:cs typeface="Helvetica" panose="020B0604020202020204" pitchFamily="34" charset="0"/>
              </a:rPr>
              <a:t>Flat 12 The Firs, 7 </a:t>
            </a:r>
            <a:r>
              <a:rPr lang="en-GB" sz="1400" b="1" dirty="0" err="1">
                <a:solidFill>
                  <a:srgbClr val="333333"/>
                </a:solidFill>
                <a:latin typeface="Helvetica" panose="020B0604020202020204" pitchFamily="34" charset="0"/>
                <a:cs typeface="Helvetica" panose="020B0604020202020204" pitchFamily="34" charset="0"/>
              </a:rPr>
              <a:t>Sarlsdown</a:t>
            </a:r>
            <a:r>
              <a:rPr lang="en-GB" sz="1400" b="1" dirty="0">
                <a:solidFill>
                  <a:srgbClr val="333333"/>
                </a:solidFill>
                <a:latin typeface="Helvetica" panose="020B0604020202020204" pitchFamily="34" charset="0"/>
                <a:cs typeface="Helvetica" panose="020B0604020202020204" pitchFamily="34" charset="0"/>
              </a:rPr>
              <a:t> Road, Exmouth, EX8 2HY</a:t>
            </a:r>
          </a:p>
          <a:p>
            <a:br>
              <a:rPr lang="en-GB" sz="1250" dirty="0">
                <a:latin typeface="Helvetica" panose="020B0604020202020204" pitchFamily="34" charset="0"/>
                <a:cs typeface="Helvetica" panose="020B0604020202020204" pitchFamily="34" charset="0"/>
              </a:rPr>
            </a:br>
            <a:r>
              <a:rPr lang="en-GB" sz="1150" dirty="0">
                <a:latin typeface="Helvetica" panose="020B0604020202020204" pitchFamily="34" charset="0"/>
                <a:cs typeface="Helvetica" panose="020B0604020202020204" pitchFamily="34" charset="0"/>
              </a:rPr>
              <a:t>Occupying a prominent position in the desirable tree lined "Avenues" area of Exmouth with proximity to public transport, the apartment located on the top floor of the building has been beautifully kept and maintained and enjoys a quality kitchen/breakfast room, a most attractive lounge/dining room, two good size bedrooms, a quality bathroom suite/WC with bath and shower cubicle and a separate cloakroom/WC. Viewing of this apartment is strongly recommended.</a:t>
            </a:r>
          </a:p>
          <a:p>
            <a:endParaRPr lang="en-GB" sz="1150" dirty="0">
              <a:latin typeface="Helvetica" panose="020B0604020202020204" pitchFamily="34" charset="0"/>
              <a:cs typeface="Helvetica" panose="020B0604020202020204" pitchFamily="34" charset="0"/>
            </a:endParaRPr>
          </a:p>
          <a:p>
            <a:r>
              <a:rPr lang="en-GB" sz="1150" b="1" dirty="0">
                <a:latin typeface="Helvetica" panose="020B0604020202020204" pitchFamily="34" charset="0"/>
                <a:cs typeface="Helvetica" panose="020B0604020202020204" pitchFamily="34" charset="0"/>
              </a:rPr>
              <a:t>THE ACCOMMODATION COMPRISES:</a:t>
            </a:r>
            <a:br>
              <a:rPr lang="en-GB" sz="1150" dirty="0">
                <a:latin typeface="Helvetica" panose="020B0604020202020204" pitchFamily="34" charset="0"/>
                <a:cs typeface="Helvetica" panose="020B0604020202020204" pitchFamily="34" charset="0"/>
              </a:rPr>
            </a:br>
            <a:r>
              <a:rPr lang="en-GB" sz="1150" dirty="0">
                <a:latin typeface="Helvetica" panose="020B0604020202020204" pitchFamily="34" charset="0"/>
                <a:cs typeface="Helvetica" panose="020B0604020202020204" pitchFamily="34" charset="0"/>
              </a:rPr>
              <a:t> </a:t>
            </a:r>
            <a:br>
              <a:rPr lang="en-GB" sz="1150" dirty="0">
                <a:latin typeface="Helvetica" panose="020B0604020202020204" pitchFamily="34" charset="0"/>
                <a:cs typeface="Helvetica" panose="020B0604020202020204" pitchFamily="34" charset="0"/>
              </a:rPr>
            </a:br>
            <a:r>
              <a:rPr lang="en-GB" sz="1150" b="1" dirty="0">
                <a:latin typeface="Helvetica" panose="020B0604020202020204" pitchFamily="34" charset="0"/>
                <a:cs typeface="Helvetica" panose="020B0604020202020204" pitchFamily="34" charset="0"/>
              </a:rPr>
              <a:t>COMMUNAL ENTRANCE: </a:t>
            </a:r>
            <a:r>
              <a:rPr lang="en-GB" sz="1150" dirty="0">
                <a:latin typeface="Helvetica" panose="020B0604020202020204" pitchFamily="34" charset="0"/>
                <a:cs typeface="Helvetica" panose="020B0604020202020204" pitchFamily="34" charset="0"/>
              </a:rPr>
              <a:t>With door security entrance system with stairs and lift to top floor. Own private solid wood front door with spyhole to:</a:t>
            </a:r>
            <a:br>
              <a:rPr lang="en-GB" sz="1150" dirty="0">
                <a:latin typeface="Helvetica" panose="020B0604020202020204" pitchFamily="34" charset="0"/>
                <a:cs typeface="Helvetica" panose="020B0604020202020204" pitchFamily="34" charset="0"/>
              </a:rPr>
            </a:br>
            <a:br>
              <a:rPr lang="en-GB" sz="1150" dirty="0">
                <a:latin typeface="Helvetica" panose="020B0604020202020204" pitchFamily="34" charset="0"/>
                <a:cs typeface="Helvetica" panose="020B0604020202020204" pitchFamily="34" charset="0"/>
              </a:rPr>
            </a:br>
            <a:r>
              <a:rPr lang="en-GB" sz="1150" b="1" dirty="0">
                <a:latin typeface="Helvetica" panose="020B0604020202020204" pitchFamily="34" charset="0"/>
                <a:cs typeface="Helvetica" panose="020B0604020202020204" pitchFamily="34" charset="0"/>
              </a:rPr>
              <a:t>RECEPTION HALL: </a:t>
            </a:r>
            <a:r>
              <a:rPr lang="en-GB" sz="1150" dirty="0">
                <a:latin typeface="Helvetica" panose="020B0604020202020204" pitchFamily="34" charset="0"/>
                <a:cs typeface="Helvetica" panose="020B0604020202020204" pitchFamily="34" charset="0"/>
              </a:rPr>
              <a:t>With light tunnel; engineered wood flooring; smoke detector; alarm control panel; radiator; telephone point; door telephone entry system; good size linen cupboard with slatted shelf and hanging space; electric heater; further storage cupboard with coats hanging space; electric consumer unit; thermostat control for central heating; additional larder - style storage cupboard, doors giving access to all rooms.</a:t>
            </a:r>
            <a:br>
              <a:rPr lang="en-GB" sz="1150" dirty="0">
                <a:latin typeface="Helvetica" panose="020B0604020202020204" pitchFamily="34" charset="0"/>
                <a:cs typeface="Helvetica" panose="020B0604020202020204" pitchFamily="34" charset="0"/>
              </a:rPr>
            </a:br>
            <a:br>
              <a:rPr lang="en-GB" sz="1150" dirty="0">
                <a:latin typeface="Helvetica" panose="020B0604020202020204" pitchFamily="34" charset="0"/>
                <a:cs typeface="Helvetica" panose="020B0604020202020204" pitchFamily="34" charset="0"/>
              </a:rPr>
            </a:br>
            <a:r>
              <a:rPr lang="en-GB" sz="1150" b="1" dirty="0">
                <a:latin typeface="Helvetica" panose="020B0604020202020204" pitchFamily="34" charset="0"/>
                <a:cs typeface="Helvetica" panose="020B0604020202020204" pitchFamily="34" charset="0"/>
              </a:rPr>
              <a:t>CLOAKROOM/WC: </a:t>
            </a:r>
            <a:r>
              <a:rPr lang="en-GB" sz="1150" dirty="0">
                <a:latin typeface="Helvetica" panose="020B0604020202020204" pitchFamily="34" charset="0"/>
                <a:cs typeface="Helvetica" panose="020B0604020202020204" pitchFamily="34" charset="0"/>
              </a:rPr>
              <a:t>Fitted with wash hand basin; mixer tap over and tiled splash-back; WC with dual push button flush; radiator; extractor fan; engineered wood flooring. </a:t>
            </a:r>
            <a:br>
              <a:rPr lang="en-GB" sz="1150" dirty="0">
                <a:latin typeface="Helvetica" panose="020B0604020202020204" pitchFamily="34" charset="0"/>
                <a:cs typeface="Helvetica" panose="020B0604020202020204" pitchFamily="34" charset="0"/>
              </a:rPr>
            </a:br>
            <a:br>
              <a:rPr lang="en-GB" sz="1150" dirty="0">
                <a:latin typeface="Helvetica" panose="020B0604020202020204" pitchFamily="34" charset="0"/>
                <a:cs typeface="Helvetica" panose="020B0604020202020204" pitchFamily="34" charset="0"/>
              </a:rPr>
            </a:br>
            <a:r>
              <a:rPr lang="en-GB" sz="1150" b="1" dirty="0">
                <a:latin typeface="Helvetica" panose="020B0604020202020204" pitchFamily="34" charset="0"/>
                <a:cs typeface="Helvetica" panose="020B0604020202020204" pitchFamily="34" charset="0"/>
              </a:rPr>
              <a:t>LOUNGE/DINING ROOM: </a:t>
            </a:r>
            <a:r>
              <a:rPr lang="en-GB" sz="1150" dirty="0">
                <a:latin typeface="Helvetica" panose="020B0604020202020204" pitchFamily="34" charset="0"/>
                <a:cs typeface="Helvetica" panose="020B0604020202020204" pitchFamily="34" charset="0"/>
              </a:rPr>
              <a:t>4.88m x 3.71m (16'0" x 12'2") Beautiful light and airy room with uPVC double glazed window overlooking the front aspect; and further uPVC double glazed </a:t>
            </a:r>
            <a:r>
              <a:rPr lang="en-GB" sz="1150" dirty="0" err="1">
                <a:latin typeface="Helvetica" panose="020B0604020202020204" pitchFamily="34" charset="0"/>
                <a:cs typeface="Helvetica" panose="020B0604020202020204" pitchFamily="34" charset="0"/>
              </a:rPr>
              <a:t>velux</a:t>
            </a:r>
            <a:r>
              <a:rPr lang="en-GB" sz="1150" dirty="0">
                <a:latin typeface="Helvetica" panose="020B0604020202020204" pitchFamily="34" charset="0"/>
                <a:cs typeface="Helvetica" panose="020B0604020202020204" pitchFamily="34" charset="0"/>
              </a:rPr>
              <a:t> window to the side aspect; wall mounted living flame pebble effect electric fire; power points. TV point; radiators; central ceiling light.</a:t>
            </a:r>
            <a:br>
              <a:rPr lang="en-GB" sz="1150" dirty="0">
                <a:latin typeface="Helvetica" panose="020B0604020202020204" pitchFamily="34" charset="0"/>
                <a:cs typeface="Helvetica" panose="020B0604020202020204" pitchFamily="34" charset="0"/>
              </a:rPr>
            </a:br>
            <a:br>
              <a:rPr lang="en-GB" sz="1150" dirty="0">
                <a:latin typeface="Helvetica" panose="020B0604020202020204" pitchFamily="34" charset="0"/>
                <a:cs typeface="Helvetica" panose="020B0604020202020204" pitchFamily="34" charset="0"/>
              </a:rPr>
            </a:br>
            <a:r>
              <a:rPr lang="en-GB" sz="1150" b="1" dirty="0">
                <a:latin typeface="Helvetica" panose="020B0604020202020204" pitchFamily="34" charset="0"/>
                <a:cs typeface="Helvetica" panose="020B0604020202020204" pitchFamily="34" charset="0"/>
              </a:rPr>
              <a:t>KITCHEN/BREAKFAST ROOM: </a:t>
            </a:r>
            <a:r>
              <a:rPr lang="en-GB" sz="1150" dirty="0">
                <a:latin typeface="Helvetica" panose="020B0604020202020204" pitchFamily="34" charset="0"/>
                <a:cs typeface="Helvetica" panose="020B0604020202020204" pitchFamily="34" charset="0"/>
              </a:rPr>
              <a:t>4.83m x 2.74m (15'10" x 9'0") Maximum measurement. Fitted with a range of quality modern units with patterned worktop surfaces; inset one and a half bowl stainless steel single drainer sink unit with mixer tap over; built in Bosch microwave; built Bosch electric oven with inset four ring Bosch gas hob above; stainless steel splashback with matching chimney style extractor hood and light over; cupboards; integrated washing machine; and integrated dishwasher, built in fridge / freezer; matching range of eye level cupboards and base units below; wall mounted gas boiler serving domestic hot water and central heating; tiled splashbacks; power points; TV point;  two double glazed Velux windows; radiator; engineered wood flooring; space for breakfast table; ceiling lights.</a:t>
            </a:r>
            <a:br>
              <a:rPr lang="en-GB" sz="1150" dirty="0">
                <a:latin typeface="Helvetica" panose="020B0604020202020204" pitchFamily="34" charset="0"/>
                <a:cs typeface="Helvetica" panose="020B0604020202020204" pitchFamily="34" charset="0"/>
              </a:rPr>
            </a:br>
            <a:br>
              <a:rPr lang="en-GB" sz="1150" dirty="0">
                <a:latin typeface="Helvetica" panose="020B0604020202020204" pitchFamily="34" charset="0"/>
                <a:cs typeface="Helvetica" panose="020B0604020202020204" pitchFamily="34" charset="0"/>
              </a:rPr>
            </a:br>
            <a:r>
              <a:rPr lang="en-GB" sz="1150" b="1" dirty="0">
                <a:latin typeface="Helvetica" panose="020B0604020202020204" pitchFamily="34" charset="0"/>
                <a:cs typeface="Helvetica" panose="020B0604020202020204" pitchFamily="34" charset="0"/>
              </a:rPr>
              <a:t>BEDROOM ONE:</a:t>
            </a:r>
            <a:r>
              <a:rPr lang="en-GB" sz="1150" dirty="0">
                <a:latin typeface="Helvetica" panose="020B0604020202020204" pitchFamily="34" charset="0"/>
                <a:cs typeface="Helvetica" panose="020B0604020202020204" pitchFamily="34" charset="0"/>
              </a:rPr>
              <a:t> 5.77m x 3.02m (18'11" x 9'11") Maximum overall measurement including doorway recess. A lovely bright room with two uPVC </a:t>
            </a:r>
            <a:r>
              <a:rPr lang="en-GB" sz="1150" dirty="0" err="1">
                <a:latin typeface="Helvetica" panose="020B0604020202020204" pitchFamily="34" charset="0"/>
                <a:cs typeface="Helvetica" panose="020B0604020202020204" pitchFamily="34" charset="0"/>
              </a:rPr>
              <a:t>velux</a:t>
            </a:r>
            <a:r>
              <a:rPr lang="en-GB" sz="1150" dirty="0">
                <a:latin typeface="Helvetica" panose="020B0604020202020204" pitchFamily="34" charset="0"/>
                <a:cs typeface="Helvetica" panose="020B0604020202020204" pitchFamily="34" charset="0"/>
              </a:rPr>
              <a:t> windows overlooking the side aspect; television point; power points; floor to ceiling fitted wardrobes with hanging and shelving space; radiator; ceiling light.</a:t>
            </a:r>
            <a:br>
              <a:rPr lang="en-GB" sz="1150" dirty="0">
                <a:latin typeface="Helvetica" panose="020B0604020202020204" pitchFamily="34" charset="0"/>
                <a:cs typeface="Helvetica" panose="020B0604020202020204" pitchFamily="34" charset="0"/>
              </a:rPr>
            </a:br>
            <a:br>
              <a:rPr lang="en-GB" sz="1150" dirty="0">
                <a:latin typeface="Helvetica" panose="020B0604020202020204" pitchFamily="34" charset="0"/>
                <a:cs typeface="Helvetica" panose="020B0604020202020204" pitchFamily="34" charset="0"/>
              </a:rPr>
            </a:br>
            <a:r>
              <a:rPr lang="en-GB" sz="1150" b="1" dirty="0">
                <a:latin typeface="Helvetica" panose="020B0604020202020204" pitchFamily="34" charset="0"/>
                <a:cs typeface="Helvetica" panose="020B0604020202020204" pitchFamily="34" charset="0"/>
              </a:rPr>
              <a:t>BEDROOM TWO:</a:t>
            </a:r>
            <a:r>
              <a:rPr lang="en-GB" sz="1150" dirty="0">
                <a:latin typeface="Helvetica" panose="020B0604020202020204" pitchFamily="34" charset="0"/>
                <a:cs typeface="Helvetica" panose="020B0604020202020204" pitchFamily="34" charset="0"/>
              </a:rPr>
              <a:t> 6.02m x 2.97m (19'9" x 9'9") Maximum overall measurement including doorway recess.  Another bright room with two uPVC double glazed windows to the side aspect; telephone point; power points; floor to ceiling height fitted wardrobes with hanging and shelving space; radiator.</a:t>
            </a:r>
            <a:br>
              <a:rPr lang="en-GB" sz="1150" dirty="0">
                <a:latin typeface="Helvetica" panose="020B0604020202020204" pitchFamily="34" charset="0"/>
                <a:cs typeface="Helvetica" panose="020B0604020202020204" pitchFamily="34" charset="0"/>
              </a:rPr>
            </a:br>
            <a:br>
              <a:rPr lang="en-GB" sz="1150" dirty="0">
                <a:latin typeface="Helvetica" panose="020B0604020202020204" pitchFamily="34" charset="0"/>
                <a:cs typeface="Helvetica" panose="020B0604020202020204" pitchFamily="34" charset="0"/>
              </a:rPr>
            </a:br>
            <a:r>
              <a:rPr lang="en-GB" sz="1150" b="1" dirty="0">
                <a:latin typeface="Helvetica" panose="020B0604020202020204" pitchFamily="34" charset="0"/>
                <a:cs typeface="Helvetica" panose="020B0604020202020204" pitchFamily="34" charset="0"/>
              </a:rPr>
              <a:t>BATHROOM/WC: </a:t>
            </a:r>
            <a:r>
              <a:rPr lang="en-GB" sz="1150" dirty="0">
                <a:latin typeface="Helvetica" panose="020B0604020202020204" pitchFamily="34" charset="0"/>
                <a:cs typeface="Helvetica" panose="020B0604020202020204" pitchFamily="34" charset="0"/>
              </a:rPr>
              <a:t>Fitted with a quality suite comprising bath with taps over; pedestal wash hand basin with mixer tap over; WC with push button flush; enclosed shower cubicle comprising shower and attractive fully tiled wall; heated ladder towel rail; further tiled splashbacks; large fitted mirror with spotlighting over and useful shelf area; vinyl wood effect flooring.</a:t>
            </a:r>
            <a:br>
              <a:rPr lang="en-GB" sz="1150" dirty="0">
                <a:latin typeface="Helvetica" panose="020B0604020202020204" pitchFamily="34" charset="0"/>
                <a:cs typeface="Helvetica" panose="020B0604020202020204" pitchFamily="34" charset="0"/>
              </a:rPr>
            </a:br>
            <a:br>
              <a:rPr lang="en-GB" sz="1150" dirty="0">
                <a:latin typeface="Helvetica" panose="020B0604020202020204" pitchFamily="34" charset="0"/>
                <a:cs typeface="Helvetica" panose="020B0604020202020204" pitchFamily="34" charset="0"/>
              </a:rPr>
            </a:br>
            <a:br>
              <a:rPr lang="en-GB" sz="115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endParaRPr lang="en-GB" sz="125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5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9995044"/>
          </a:xfrm>
          <a:prstGeom prst="rect">
            <a:avLst/>
          </a:prstGeom>
          <a:noFill/>
        </p:spPr>
        <p:txBody>
          <a:bodyPr wrap="square" rtlCol="0">
            <a:spAutoFit/>
          </a:bodyPr>
          <a:lstStyle/>
          <a:p>
            <a:r>
              <a:rPr lang="en-GB" sz="1100" b="1" dirty="0">
                <a:latin typeface="Helvetica" panose="020B0604020202020204" pitchFamily="34" charset="0"/>
                <a:cs typeface="Helvetica" panose="020B0604020202020204" pitchFamily="34" charset="0"/>
              </a:rPr>
              <a:t>OUTSIDE: </a:t>
            </a:r>
            <a:r>
              <a:rPr lang="en-GB" sz="1100" dirty="0">
                <a:latin typeface="Helvetica" panose="020B0604020202020204" pitchFamily="34" charset="0"/>
                <a:cs typeface="Helvetica" panose="020B0604020202020204" pitchFamily="34" charset="0"/>
              </a:rPr>
              <a:t>The Firs is approached via a block paved driveway bordered by a lawned area with a variety of plants and shrubs and screened by a high level fence to the front of the property. To the rear of the building are superb communal gardens which are predominantly laid to lawn with a variety of trees, shrubs and plants. There is a high level decorative stone seating area and a large communal </a:t>
            </a:r>
            <a:r>
              <a:rPr lang="en-GB" sz="1100" b="1" dirty="0">
                <a:latin typeface="Helvetica" panose="020B0604020202020204" pitchFamily="34" charset="0"/>
                <a:cs typeface="Helvetica" panose="020B0604020202020204" pitchFamily="34" charset="0"/>
              </a:rPr>
              <a:t>TIMBER SHED/STORE.</a:t>
            </a:r>
            <a:r>
              <a:rPr lang="en-GB" sz="1100" dirty="0">
                <a:latin typeface="Helvetica" panose="020B0604020202020204" pitchFamily="34" charset="0"/>
                <a:cs typeface="Helvetica" panose="020B0604020202020204" pitchFamily="34" charset="0"/>
              </a:rPr>
              <a:t> The property also benefits from its own private </a:t>
            </a:r>
            <a:r>
              <a:rPr lang="en-GB" sz="1100" b="1" dirty="0">
                <a:latin typeface="Helvetica" panose="020B0604020202020204" pitchFamily="34" charset="0"/>
                <a:cs typeface="Helvetica" panose="020B0604020202020204" pitchFamily="34" charset="0"/>
              </a:rPr>
              <a:t>PARKING SPACE.</a:t>
            </a:r>
            <a:br>
              <a:rPr lang="en-GB" sz="1100" dirty="0">
                <a:latin typeface="Helvetica" panose="020B0604020202020204" pitchFamily="34" charset="0"/>
                <a:cs typeface="Helvetica" panose="020B0604020202020204" pitchFamily="34" charset="0"/>
              </a:rPr>
            </a:br>
            <a:br>
              <a:rPr lang="en-GB" sz="1100" dirty="0">
                <a:latin typeface="Helvetica" panose="020B0604020202020204" pitchFamily="34" charset="0"/>
                <a:cs typeface="Helvetica" panose="020B0604020202020204" pitchFamily="34" charset="0"/>
              </a:rPr>
            </a:br>
            <a:r>
              <a:rPr lang="en-GB" sz="1100" b="1" dirty="0">
                <a:latin typeface="Helvetica" panose="020B0604020202020204" pitchFamily="34" charset="0"/>
                <a:cs typeface="Helvetica" panose="020B0604020202020204" pitchFamily="34" charset="0"/>
              </a:rPr>
              <a:t>TENURE &amp; OUTGOINGS: </a:t>
            </a:r>
            <a:r>
              <a:rPr lang="en-GB" sz="1100" dirty="0">
                <a:latin typeface="Helvetica" panose="020B0604020202020204" pitchFamily="34" charset="0"/>
                <a:cs typeface="Helvetica" panose="020B0604020202020204" pitchFamily="34" charset="0"/>
              </a:rPr>
              <a:t>We understand that the property is held on a 199 year lease from 2006. The maintenance/service charges are approximately £2,867 per annum, with an annual ground rent of £125.</a:t>
            </a:r>
          </a:p>
          <a:p>
            <a:endParaRPr lang="en-GB" sz="1200" b="1" dirty="0">
              <a:solidFill>
                <a:srgbClr val="333333"/>
              </a:solidFill>
              <a:latin typeface="Helvetica" panose="020B0604020202020204" pitchFamily="34" charset="0"/>
              <a:ea typeface="Times New Roman" panose="02020603050405020304" pitchFamily="18" charset="0"/>
              <a:cs typeface="Helvetica-Bold"/>
            </a:endParaRPr>
          </a:p>
          <a:p>
            <a:r>
              <a:rPr lang="en-GB" sz="1200" b="1" dirty="0">
                <a:solidFill>
                  <a:srgbClr val="333333"/>
                </a:solidFill>
                <a:effectLst/>
                <a:latin typeface="Helvetica" panose="020B0604020202020204" pitchFamily="34" charset="0"/>
                <a:ea typeface="Times New Roman" panose="02020603050405020304" pitchFamily="18" charset="0"/>
                <a:cs typeface="Helvetica-Bold"/>
              </a:rPr>
              <a:t>FLOOR PLAN: </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solidFill>
                <a:srgbClr val="333333"/>
              </a:solidFill>
              <a:effectLst/>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2050" name="Picture 2">
            <a:extLst>
              <a:ext uri="{FF2B5EF4-FFF2-40B4-BE49-F238E27FC236}">
                <a16:creationId xmlns:a16="http://schemas.microsoft.com/office/drawing/2014/main" id="{C34C71AC-6804-0E26-CC30-B272DED43B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6926" y="3403600"/>
            <a:ext cx="6106441" cy="5831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205</TotalTime>
  <Words>1075</Words>
  <Application>Microsoft Office PowerPoint</Application>
  <PresentationFormat>Custom</PresentationFormat>
  <Paragraphs>90</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21</cp:revision>
  <cp:lastPrinted>2024-05-08T10:16:33Z</cp:lastPrinted>
  <dcterms:created xsi:type="dcterms:W3CDTF">2023-03-19T13:39:10Z</dcterms:created>
  <dcterms:modified xsi:type="dcterms:W3CDTF">2024-10-01T09:26:57Z</dcterms:modified>
</cp:coreProperties>
</file>